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65" r:id="rId3"/>
    <p:sldId id="276" r:id="rId4"/>
    <p:sldId id="263" r:id="rId5"/>
    <p:sldId id="266" r:id="rId6"/>
    <p:sldId id="288" r:id="rId7"/>
    <p:sldId id="286" r:id="rId8"/>
    <p:sldId id="267" r:id="rId9"/>
    <p:sldId id="281" r:id="rId10"/>
    <p:sldId id="268" r:id="rId11"/>
    <p:sldId id="282" r:id="rId12"/>
    <p:sldId id="283" r:id="rId13"/>
    <p:sldId id="270" r:id="rId14"/>
    <p:sldId id="271" r:id="rId15"/>
    <p:sldId id="277" r:id="rId16"/>
    <p:sldId id="262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6D1"/>
    <a:srgbClr val="FFFFFF"/>
    <a:srgbClr val="B5A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9" autoAdjust="0"/>
    <p:restoredTop sz="94687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FEFC-0FC5-4271-95F9-3C9DFBA5978B}" type="datetimeFigureOut">
              <a:rPr lang="he-IL" smtClean="0"/>
              <a:t>כ"ג/טבת/תשפ"א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A924-0021-4C69-82A5-6AD6FF3C03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036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FEFC-0FC5-4271-95F9-3C9DFBA5978B}" type="datetimeFigureOut">
              <a:rPr lang="he-IL" smtClean="0"/>
              <a:t>כ"ג/טבת/תשפ"א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A924-0021-4C69-82A5-6AD6FF3C03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060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FEFC-0FC5-4271-95F9-3C9DFBA5978B}" type="datetimeFigureOut">
              <a:rPr lang="he-IL" smtClean="0"/>
              <a:t>כ"ג/טבת/תשפ"א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A924-0021-4C69-82A5-6AD6FF3C03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969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FEFC-0FC5-4271-95F9-3C9DFBA5978B}" type="datetimeFigureOut">
              <a:rPr lang="he-IL" smtClean="0"/>
              <a:t>כ"ג/טבת/תשפ"א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A924-0021-4C69-82A5-6AD6FF3C03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233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FEFC-0FC5-4271-95F9-3C9DFBA5978B}" type="datetimeFigureOut">
              <a:rPr lang="he-IL" smtClean="0"/>
              <a:t>כ"ג/טבת/תשפ"א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A924-0021-4C69-82A5-6AD6FF3C03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953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FEFC-0FC5-4271-95F9-3C9DFBA5978B}" type="datetimeFigureOut">
              <a:rPr lang="he-IL" smtClean="0"/>
              <a:t>כ"ג/טבת/תשפ"א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A924-0021-4C69-82A5-6AD6FF3C03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289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FEFC-0FC5-4271-95F9-3C9DFBA5978B}" type="datetimeFigureOut">
              <a:rPr lang="he-IL" smtClean="0"/>
              <a:t>כ"ג/טבת/תשפ"א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A924-0021-4C69-82A5-6AD6FF3C03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761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FEFC-0FC5-4271-95F9-3C9DFBA5978B}" type="datetimeFigureOut">
              <a:rPr lang="he-IL" smtClean="0"/>
              <a:t>כ"ג/טבת/תשפ"א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A924-0021-4C69-82A5-6AD6FF3C03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770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FEFC-0FC5-4271-95F9-3C9DFBA5978B}" type="datetimeFigureOut">
              <a:rPr lang="he-IL" smtClean="0"/>
              <a:t>כ"ג/טבת/תשפ"א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A924-0021-4C69-82A5-6AD6FF3C03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646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FEFC-0FC5-4271-95F9-3C9DFBA5978B}" type="datetimeFigureOut">
              <a:rPr lang="he-IL" smtClean="0"/>
              <a:t>כ"ג/טבת/תשפ"א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A924-0021-4C69-82A5-6AD6FF3C03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84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FEFC-0FC5-4271-95F9-3C9DFBA5978B}" type="datetimeFigureOut">
              <a:rPr lang="he-IL" smtClean="0"/>
              <a:t>כ"ג/טבת/תשפ"א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BA924-0021-4C69-82A5-6AD6FF3C03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29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FEFC-0FC5-4271-95F9-3C9DFBA5978B}" type="datetimeFigureOut">
              <a:rPr lang="he-IL" smtClean="0"/>
              <a:t>כ"ג/טבת/תשפ"א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A924-0021-4C69-82A5-6AD6FF3C03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277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et-me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" y="2"/>
            <a:ext cx="832452" cy="832452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832454" y="2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664906" y="2"/>
            <a:ext cx="832452" cy="832452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2497358" y="2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3329810" y="3653"/>
            <a:ext cx="832452" cy="832452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4158202" y="3653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990654" y="3653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5823106" y="3653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6660015" y="4261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7492467" y="4261"/>
            <a:ext cx="832452" cy="832452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8324919" y="4261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>
            <a:off x="4158202" y="837321"/>
            <a:ext cx="832452" cy="832452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>
            <a:off x="2" y="833062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27"/>
          <p:cNvSpPr/>
          <p:nvPr/>
        </p:nvSpPr>
        <p:spPr>
          <a:xfrm>
            <a:off x="832454" y="833062"/>
            <a:ext cx="832452" cy="832452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28"/>
          <p:cNvSpPr/>
          <p:nvPr/>
        </p:nvSpPr>
        <p:spPr>
          <a:xfrm>
            <a:off x="3329810" y="837321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מלבן 29"/>
          <p:cNvSpPr/>
          <p:nvPr/>
        </p:nvSpPr>
        <p:spPr>
          <a:xfrm>
            <a:off x="4990654" y="836713"/>
            <a:ext cx="832452" cy="832452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מלבן 30"/>
          <p:cNvSpPr/>
          <p:nvPr/>
        </p:nvSpPr>
        <p:spPr>
          <a:xfrm>
            <a:off x="5823106" y="836713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/>
          <p:cNvSpPr/>
          <p:nvPr/>
        </p:nvSpPr>
        <p:spPr>
          <a:xfrm>
            <a:off x="7492467" y="2497358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/>
          <p:cNvSpPr/>
          <p:nvPr/>
        </p:nvSpPr>
        <p:spPr>
          <a:xfrm>
            <a:off x="6660015" y="2497358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/>
          <p:cNvSpPr/>
          <p:nvPr/>
        </p:nvSpPr>
        <p:spPr>
          <a:xfrm>
            <a:off x="8324919" y="2497966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 34"/>
          <p:cNvSpPr/>
          <p:nvPr/>
        </p:nvSpPr>
        <p:spPr>
          <a:xfrm>
            <a:off x="2" y="1665514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35"/>
          <p:cNvSpPr/>
          <p:nvPr/>
        </p:nvSpPr>
        <p:spPr>
          <a:xfrm>
            <a:off x="832454" y="1665514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2" y="2497358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832454" y="2497358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 39"/>
          <p:cNvSpPr/>
          <p:nvPr/>
        </p:nvSpPr>
        <p:spPr>
          <a:xfrm>
            <a:off x="1664906" y="2497966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מלבן 45"/>
          <p:cNvSpPr/>
          <p:nvPr/>
        </p:nvSpPr>
        <p:spPr>
          <a:xfrm>
            <a:off x="6660015" y="3329810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46"/>
          <p:cNvSpPr/>
          <p:nvPr/>
        </p:nvSpPr>
        <p:spPr>
          <a:xfrm>
            <a:off x="7492467" y="3329810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 47"/>
          <p:cNvSpPr/>
          <p:nvPr/>
        </p:nvSpPr>
        <p:spPr>
          <a:xfrm>
            <a:off x="8324919" y="3329810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לבן 48"/>
          <p:cNvSpPr/>
          <p:nvPr/>
        </p:nvSpPr>
        <p:spPr>
          <a:xfrm>
            <a:off x="832452" y="4158611"/>
            <a:ext cx="836096" cy="832452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מלבן 49"/>
          <p:cNvSpPr/>
          <p:nvPr/>
        </p:nvSpPr>
        <p:spPr>
          <a:xfrm>
            <a:off x="0" y="4162262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מלבן 50"/>
          <p:cNvSpPr/>
          <p:nvPr/>
        </p:nvSpPr>
        <p:spPr>
          <a:xfrm>
            <a:off x="1664885" y="4158611"/>
            <a:ext cx="832452" cy="832452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 51"/>
          <p:cNvSpPr/>
          <p:nvPr/>
        </p:nvSpPr>
        <p:spPr>
          <a:xfrm>
            <a:off x="2497337" y="4158611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מלבן 52"/>
          <p:cNvSpPr/>
          <p:nvPr/>
        </p:nvSpPr>
        <p:spPr>
          <a:xfrm>
            <a:off x="5823106" y="4161654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 53"/>
          <p:cNvSpPr/>
          <p:nvPr/>
        </p:nvSpPr>
        <p:spPr>
          <a:xfrm>
            <a:off x="6660015" y="4161654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מלבן 54"/>
          <p:cNvSpPr/>
          <p:nvPr/>
        </p:nvSpPr>
        <p:spPr>
          <a:xfrm>
            <a:off x="7492467" y="4162262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מלבן 55"/>
          <p:cNvSpPr/>
          <p:nvPr/>
        </p:nvSpPr>
        <p:spPr>
          <a:xfrm>
            <a:off x="3329810" y="4158611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 56"/>
          <p:cNvSpPr/>
          <p:nvPr/>
        </p:nvSpPr>
        <p:spPr>
          <a:xfrm>
            <a:off x="4158202" y="4158611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מלבן 57"/>
          <p:cNvSpPr/>
          <p:nvPr/>
        </p:nvSpPr>
        <p:spPr>
          <a:xfrm>
            <a:off x="4990654" y="4158611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מלבן 58"/>
          <p:cNvSpPr/>
          <p:nvPr/>
        </p:nvSpPr>
        <p:spPr>
          <a:xfrm>
            <a:off x="1664885" y="5827166"/>
            <a:ext cx="832452" cy="832452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מלבן 59"/>
          <p:cNvSpPr/>
          <p:nvPr/>
        </p:nvSpPr>
        <p:spPr>
          <a:xfrm>
            <a:off x="832452" y="5827166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מלבן 60"/>
          <p:cNvSpPr/>
          <p:nvPr/>
        </p:nvSpPr>
        <p:spPr>
          <a:xfrm>
            <a:off x="2497337" y="5827166"/>
            <a:ext cx="832452" cy="832452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מלבן 61"/>
          <p:cNvSpPr/>
          <p:nvPr/>
        </p:nvSpPr>
        <p:spPr>
          <a:xfrm>
            <a:off x="3329810" y="5827166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מלבן 62"/>
          <p:cNvSpPr/>
          <p:nvPr/>
        </p:nvSpPr>
        <p:spPr>
          <a:xfrm>
            <a:off x="6660015" y="5827166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מלבן 63"/>
          <p:cNvSpPr/>
          <p:nvPr/>
        </p:nvSpPr>
        <p:spPr>
          <a:xfrm>
            <a:off x="7492467" y="5827166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מלבן 64"/>
          <p:cNvSpPr/>
          <p:nvPr/>
        </p:nvSpPr>
        <p:spPr>
          <a:xfrm>
            <a:off x="8324919" y="5827166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מלבן 65"/>
          <p:cNvSpPr/>
          <p:nvPr/>
        </p:nvSpPr>
        <p:spPr>
          <a:xfrm>
            <a:off x="4158202" y="5827166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4990654" y="5827166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5823106" y="5827166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4158202" y="4994714"/>
            <a:ext cx="832452" cy="832452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3329810" y="4994714"/>
            <a:ext cx="832452" cy="832452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4990654" y="4994714"/>
            <a:ext cx="832452" cy="832452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2" name="מלבן 71"/>
          <p:cNvSpPr/>
          <p:nvPr/>
        </p:nvSpPr>
        <p:spPr>
          <a:xfrm>
            <a:off x="5823106" y="4994714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7492467" y="4994714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מלבן 73"/>
          <p:cNvSpPr/>
          <p:nvPr/>
        </p:nvSpPr>
        <p:spPr>
          <a:xfrm>
            <a:off x="0" y="3330418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832452" y="3326159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מלבן 75"/>
          <p:cNvSpPr/>
          <p:nvPr/>
        </p:nvSpPr>
        <p:spPr>
          <a:xfrm>
            <a:off x="0" y="4994714"/>
            <a:ext cx="832452" cy="832452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7" name="מלבן 76"/>
          <p:cNvSpPr/>
          <p:nvPr/>
        </p:nvSpPr>
        <p:spPr>
          <a:xfrm>
            <a:off x="833267" y="4994714"/>
            <a:ext cx="836096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8" name="מלבן 77"/>
          <p:cNvSpPr/>
          <p:nvPr/>
        </p:nvSpPr>
        <p:spPr>
          <a:xfrm>
            <a:off x="1664885" y="4994714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9" name="מלבן 78"/>
          <p:cNvSpPr/>
          <p:nvPr/>
        </p:nvSpPr>
        <p:spPr>
          <a:xfrm>
            <a:off x="2497337" y="4994714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1" name="מלבן 80"/>
          <p:cNvSpPr/>
          <p:nvPr/>
        </p:nvSpPr>
        <p:spPr>
          <a:xfrm>
            <a:off x="0" y="5827166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2" name="מלבן 81"/>
          <p:cNvSpPr/>
          <p:nvPr/>
        </p:nvSpPr>
        <p:spPr>
          <a:xfrm>
            <a:off x="8324919" y="4994714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3" name="מלבן 82"/>
          <p:cNvSpPr/>
          <p:nvPr/>
        </p:nvSpPr>
        <p:spPr>
          <a:xfrm>
            <a:off x="1664904" y="3330418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מלבן 83"/>
          <p:cNvSpPr/>
          <p:nvPr/>
        </p:nvSpPr>
        <p:spPr>
          <a:xfrm>
            <a:off x="6660015" y="4994714"/>
            <a:ext cx="832452" cy="832452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מלבן 84"/>
          <p:cNvSpPr/>
          <p:nvPr/>
        </p:nvSpPr>
        <p:spPr>
          <a:xfrm>
            <a:off x="8324919" y="4162262"/>
            <a:ext cx="832452" cy="832452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מלבן 85"/>
          <p:cNvSpPr/>
          <p:nvPr/>
        </p:nvSpPr>
        <p:spPr>
          <a:xfrm>
            <a:off x="6660015" y="1664906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7" name="מלבן 86"/>
          <p:cNvSpPr/>
          <p:nvPr/>
        </p:nvSpPr>
        <p:spPr>
          <a:xfrm>
            <a:off x="7492467" y="1664906"/>
            <a:ext cx="832452" cy="832452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מלבן 87"/>
          <p:cNvSpPr/>
          <p:nvPr/>
        </p:nvSpPr>
        <p:spPr>
          <a:xfrm>
            <a:off x="8324919" y="1664906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מלבן 88"/>
          <p:cNvSpPr/>
          <p:nvPr/>
        </p:nvSpPr>
        <p:spPr>
          <a:xfrm>
            <a:off x="6660015" y="836713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0" name="מלבן 89"/>
          <p:cNvSpPr/>
          <p:nvPr/>
        </p:nvSpPr>
        <p:spPr>
          <a:xfrm>
            <a:off x="7492467" y="836713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0" name="תמונה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02" y="1680860"/>
            <a:ext cx="3860800" cy="1219200"/>
          </a:xfrm>
          <a:prstGeom prst="rect">
            <a:avLst/>
          </a:prstGeom>
        </p:spPr>
      </p:pic>
      <p:sp>
        <p:nvSpPr>
          <p:cNvPr id="91" name="מלבן 90"/>
          <p:cNvSpPr/>
          <p:nvPr/>
        </p:nvSpPr>
        <p:spPr>
          <a:xfrm>
            <a:off x="8324919" y="836713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4" name="תמונה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33" y="832454"/>
            <a:ext cx="846582" cy="848406"/>
          </a:xfrm>
          <a:prstGeom prst="rect">
            <a:avLst/>
          </a:prstGeom>
        </p:spPr>
      </p:pic>
      <p:pic>
        <p:nvPicPr>
          <p:cNvPr id="95" name="תמונה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98" y="874939"/>
            <a:ext cx="764129" cy="756000"/>
          </a:xfrm>
          <a:prstGeom prst="rect">
            <a:avLst/>
          </a:prstGeom>
        </p:spPr>
      </p:pic>
      <p:sp>
        <p:nvSpPr>
          <p:cNvPr id="37" name="מלבן 36"/>
          <p:cNvSpPr/>
          <p:nvPr/>
        </p:nvSpPr>
        <p:spPr>
          <a:xfrm>
            <a:off x="1664906" y="1665514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8" name="מחבר ישר 97"/>
          <p:cNvCxnSpPr/>
          <p:nvPr/>
        </p:nvCxnSpPr>
        <p:spPr>
          <a:xfrm>
            <a:off x="2699792" y="3150260"/>
            <a:ext cx="3744416" cy="0"/>
          </a:xfrm>
          <a:prstGeom prst="line">
            <a:avLst/>
          </a:prstGeom>
          <a:ln>
            <a:solidFill>
              <a:srgbClr val="B5A0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657002" y="2780928"/>
            <a:ext cx="3787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pc="700" dirty="0">
                <a:solidFill>
                  <a:srgbClr val="B5A041"/>
                </a:solidFill>
                <a:latin typeface="Agency FB" pitchFamily="34" charset="0"/>
              </a:rPr>
              <a:t>www.comet-me.org</a:t>
            </a:r>
            <a:endParaRPr lang="he-IL" spc="700" dirty="0">
              <a:solidFill>
                <a:srgbClr val="B5A041"/>
              </a:solidFill>
              <a:latin typeface="Agency FB" pitchFamily="34" charset="0"/>
            </a:endParaRPr>
          </a:p>
        </p:txBody>
      </p:sp>
      <p:cxnSp>
        <p:nvCxnSpPr>
          <p:cNvPr id="99" name="מחבר ישר 98"/>
          <p:cNvCxnSpPr/>
          <p:nvPr/>
        </p:nvCxnSpPr>
        <p:spPr>
          <a:xfrm>
            <a:off x="2715194" y="2780928"/>
            <a:ext cx="3744416" cy="0"/>
          </a:xfrm>
          <a:prstGeom prst="line">
            <a:avLst/>
          </a:prstGeom>
          <a:ln>
            <a:solidFill>
              <a:srgbClr val="B5A0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מחבר ישר 99"/>
          <p:cNvCxnSpPr/>
          <p:nvPr/>
        </p:nvCxnSpPr>
        <p:spPr>
          <a:xfrm>
            <a:off x="-11575" y="6813376"/>
            <a:ext cx="9144000" cy="0"/>
          </a:xfrm>
          <a:prstGeom prst="line">
            <a:avLst/>
          </a:prstGeom>
          <a:ln>
            <a:solidFill>
              <a:srgbClr val="B5A0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994196" y="6694894"/>
            <a:ext cx="316317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1100" b="1" spc="300" dirty="0">
                <a:solidFill>
                  <a:srgbClr val="B5A041"/>
                </a:solidFill>
                <a:latin typeface="Agency FB" pitchFamily="34" charset="0"/>
              </a:rPr>
              <a:t>comet-me/2020 presentation / </a:t>
            </a:r>
            <a:fld id="{37CF7968-904D-4238-A0A6-C4D2D3E3EF80}" type="slidenum">
              <a:rPr lang="en-US" sz="1100" b="1" spc="300" smtClean="0">
                <a:solidFill>
                  <a:srgbClr val="B5A041"/>
                </a:solidFill>
                <a:latin typeface="Agency FB" pitchFamily="34" charset="0"/>
              </a:rPr>
              <a:t>1</a:t>
            </a:fld>
            <a:endParaRPr lang="he-IL" sz="1100" b="1" spc="300" dirty="0">
              <a:solidFill>
                <a:srgbClr val="B5A041"/>
              </a:solidFill>
              <a:latin typeface="Agency FB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0C60AB-D65D-4F0C-B241-5A0D0A1BE730}"/>
              </a:ext>
            </a:extLst>
          </p:cNvPr>
          <p:cNvSpPr txBox="1"/>
          <p:nvPr/>
        </p:nvSpPr>
        <p:spPr>
          <a:xfrm>
            <a:off x="2699792" y="321297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6910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3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194FEF-713E-4AB3-AF5F-AC6AEBCC0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87"/>
            <a:ext cx="9144000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CB13D-B0F6-44DC-B6F4-2A0A1E810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87"/>
            <a:ext cx="9144000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28"/>
            <a:ext cx="9144000" cy="60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4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28"/>
            <a:ext cx="9144000" cy="60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1669363" y="6237312"/>
            <a:ext cx="832452" cy="628228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83245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2501815" y="6237312"/>
            <a:ext cx="832452" cy="628228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329810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660015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492467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8324919" y="6237312"/>
            <a:ext cx="832452" cy="628229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415820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4990654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5823106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TextBox 102"/>
          <p:cNvSpPr txBox="1"/>
          <p:nvPr/>
        </p:nvSpPr>
        <p:spPr>
          <a:xfrm>
            <a:off x="6156176" y="6583362"/>
            <a:ext cx="300119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rtl="0"/>
            <a:r>
              <a:rPr lang="en-US" sz="1000" b="1" spc="300" dirty="0">
                <a:solidFill>
                  <a:srgbClr val="B5A041"/>
                </a:solidFill>
                <a:latin typeface="Agency FB" pitchFamily="34" charset="0"/>
              </a:rPr>
              <a:t>comet-me/2020 presentation / </a:t>
            </a:r>
            <a:fld id="{76CCE931-70C5-48C8-9D83-471499F8D4F6}" type="slidenum">
              <a:rPr lang="en-US" sz="1000" b="1" spc="300" smtClean="0">
                <a:solidFill>
                  <a:srgbClr val="B5A041"/>
                </a:solidFill>
                <a:latin typeface="Agency FB" pitchFamily="34" charset="0"/>
              </a:rPr>
              <a:t>15</a:t>
            </a:fld>
            <a:endParaRPr lang="he-IL" sz="1000" b="1" spc="300" dirty="0">
              <a:solidFill>
                <a:srgbClr val="B5A041"/>
              </a:solidFill>
              <a:latin typeface="Agency FB" pitchFamily="34" charset="0"/>
            </a:endParaRPr>
          </a:p>
        </p:txBody>
      </p:sp>
      <p:cxnSp>
        <p:nvCxnSpPr>
          <p:cNvPr id="100" name="מחבר ישר 99"/>
          <p:cNvCxnSpPr/>
          <p:nvPr/>
        </p:nvCxnSpPr>
        <p:spPr>
          <a:xfrm>
            <a:off x="0" y="6825902"/>
            <a:ext cx="9144000" cy="0"/>
          </a:xfrm>
          <a:prstGeom prst="line">
            <a:avLst/>
          </a:prstGeom>
          <a:ln>
            <a:solidFill>
              <a:srgbClr val="B5A0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4134" y="595490"/>
            <a:ext cx="9630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>
                <a:solidFill>
                  <a:schemeClr val="bg1"/>
                </a:solidFill>
                <a:latin typeface="Agency FB" pitchFamily="34" charset="0"/>
              </a:rPr>
              <a:t>Who</a:t>
            </a:r>
            <a:endParaRPr lang="he-IL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813596" y="5155436"/>
            <a:ext cx="1814188" cy="36145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3"/>
          <p:cNvSpPr/>
          <p:nvPr/>
        </p:nvSpPr>
        <p:spPr>
          <a:xfrm>
            <a:off x="0" y="2"/>
            <a:ext cx="827584" cy="297744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4"/>
          <p:cNvSpPr/>
          <p:nvPr/>
        </p:nvSpPr>
        <p:spPr>
          <a:xfrm>
            <a:off x="832454" y="2"/>
            <a:ext cx="832452" cy="297744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5"/>
          <p:cNvSpPr/>
          <p:nvPr/>
        </p:nvSpPr>
        <p:spPr>
          <a:xfrm>
            <a:off x="1664906" y="2"/>
            <a:ext cx="832452" cy="297744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6"/>
          <p:cNvSpPr/>
          <p:nvPr/>
        </p:nvSpPr>
        <p:spPr>
          <a:xfrm>
            <a:off x="2497358" y="2"/>
            <a:ext cx="562474" cy="297744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Closing words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92" y="1484783"/>
            <a:ext cx="8190656" cy="4576705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Long range approach</a:t>
            </a:r>
          </a:p>
          <a:p>
            <a:pPr algn="l" rtl="0"/>
            <a:r>
              <a:rPr lang="en-US" dirty="0"/>
              <a:t>Understand the context</a:t>
            </a:r>
          </a:p>
          <a:p>
            <a:pPr algn="l" rtl="0"/>
            <a:r>
              <a:rPr lang="en-US" dirty="0"/>
              <a:t>Treat the people you are working with like adults, no condescending, no discounts</a:t>
            </a:r>
          </a:p>
          <a:p>
            <a:pPr algn="l" rtl="0"/>
            <a:r>
              <a:rPr lang="en-US" dirty="0"/>
              <a:t>Humility</a:t>
            </a:r>
          </a:p>
          <a:p>
            <a:pPr algn="l" rtl="0"/>
            <a:r>
              <a:rPr lang="en-US" dirty="0"/>
              <a:t>There is no substitute for “walking the walk”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26"/>
          <p:cNvSpPr/>
          <p:nvPr/>
        </p:nvSpPr>
        <p:spPr>
          <a:xfrm>
            <a:off x="2515412" y="0"/>
            <a:ext cx="832452" cy="832452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28"/>
          <p:cNvSpPr/>
          <p:nvPr/>
        </p:nvSpPr>
        <p:spPr>
          <a:xfrm>
            <a:off x="3325750" y="6025548"/>
            <a:ext cx="832452" cy="832452"/>
          </a:xfrm>
          <a:prstGeom prst="rect">
            <a:avLst/>
          </a:prstGeom>
          <a:solidFill>
            <a:srgbClr val="5796D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1669363" y="6025548"/>
            <a:ext cx="832452" cy="832452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832452" y="6025548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2501815" y="6025548"/>
            <a:ext cx="832452" cy="832452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343451" y="832452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660015" y="6025548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492467" y="6025548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8324919" y="6025548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4158202" y="6025548"/>
            <a:ext cx="832452" cy="832452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4990654" y="6025548"/>
            <a:ext cx="832452" cy="832452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5823106" y="6025548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6025548"/>
            <a:ext cx="832452" cy="832452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TextBox 102"/>
          <p:cNvSpPr txBox="1"/>
          <p:nvPr/>
        </p:nvSpPr>
        <p:spPr>
          <a:xfrm>
            <a:off x="6133036" y="6597352"/>
            <a:ext cx="30243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rtl="0"/>
            <a:r>
              <a:rPr lang="en-US" sz="1000" b="1" spc="300" dirty="0">
                <a:solidFill>
                  <a:srgbClr val="B5A041"/>
                </a:solidFill>
                <a:latin typeface="Agency FB" pitchFamily="34" charset="0"/>
              </a:rPr>
              <a:t>comet-me/2020 presentation / </a:t>
            </a:r>
            <a:fld id="{4DAB89BD-0CEB-43FF-B564-90A8317CEA0D}" type="slidenum">
              <a:rPr lang="en-US" sz="1000" b="1" spc="300" smtClean="0">
                <a:solidFill>
                  <a:srgbClr val="B5A041"/>
                </a:solidFill>
                <a:latin typeface="Agency FB" pitchFamily="34" charset="0"/>
              </a:rPr>
              <a:t>16</a:t>
            </a:fld>
            <a:endParaRPr lang="he-IL" sz="1000" b="1" spc="300" dirty="0">
              <a:solidFill>
                <a:srgbClr val="B5A041"/>
              </a:solidFill>
              <a:latin typeface="Agency FB" pitchFamily="34" charset="0"/>
            </a:endParaRPr>
          </a:p>
        </p:txBody>
      </p:sp>
      <p:cxnSp>
        <p:nvCxnSpPr>
          <p:cNvPr id="100" name="מחבר ישר 99"/>
          <p:cNvCxnSpPr/>
          <p:nvPr/>
        </p:nvCxnSpPr>
        <p:spPr>
          <a:xfrm>
            <a:off x="0" y="6825902"/>
            <a:ext cx="9144000" cy="0"/>
          </a:xfrm>
          <a:prstGeom prst="line">
            <a:avLst/>
          </a:prstGeom>
          <a:ln>
            <a:solidFill>
              <a:srgbClr val="B5A0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468131" y="1844824"/>
            <a:ext cx="3024336" cy="1969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6600" spc="130" dirty="0">
                <a:solidFill>
                  <a:srgbClr val="5796D1"/>
                </a:solidFill>
                <a:latin typeface="Agency FB" pitchFamily="34" charset="0"/>
              </a:rPr>
              <a:t>Thank you</a:t>
            </a:r>
          </a:p>
          <a:p>
            <a:pPr algn="just" rtl="0"/>
            <a:r>
              <a:rPr lang="en-US" sz="2800" spc="300" dirty="0">
                <a:solidFill>
                  <a:srgbClr val="5796D1"/>
                </a:solidFill>
                <a:latin typeface="Agency FB" pitchFamily="34" charset="0"/>
                <a:hlinkClick r:id="rId2"/>
              </a:rPr>
              <a:t>www.comet-me.org</a:t>
            </a:r>
            <a:endParaRPr lang="en-US" sz="2800" spc="300" dirty="0">
              <a:solidFill>
                <a:srgbClr val="5796D1"/>
              </a:solidFill>
              <a:latin typeface="Agency FB" pitchFamily="34" charset="0"/>
            </a:endParaRPr>
          </a:p>
          <a:p>
            <a:pPr algn="just" rtl="0"/>
            <a:r>
              <a:rPr lang="en-US" sz="2800" spc="280" dirty="0">
                <a:solidFill>
                  <a:srgbClr val="5796D1"/>
                </a:solidFill>
                <a:latin typeface="Agency FB" pitchFamily="34" charset="0"/>
              </a:rPr>
              <a:t>info@comet-me.org</a:t>
            </a:r>
          </a:p>
        </p:txBody>
      </p:sp>
    </p:spTree>
    <p:extLst>
      <p:ext uri="{BB962C8B-B14F-4D97-AF65-F5344CB8AC3E}">
        <p14:creationId xmlns:p14="http://schemas.microsoft.com/office/powerpoint/2010/main" val="123291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3" y="404664"/>
            <a:ext cx="8582249" cy="5721500"/>
          </a:xfrm>
        </p:spPr>
      </p:pic>
      <p:sp>
        <p:nvSpPr>
          <p:cNvPr id="14" name="מלבן 13"/>
          <p:cNvSpPr/>
          <p:nvPr/>
        </p:nvSpPr>
        <p:spPr>
          <a:xfrm>
            <a:off x="1669363" y="6237312"/>
            <a:ext cx="832452" cy="628228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83245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2501815" y="6237312"/>
            <a:ext cx="832452" cy="628228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329810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660015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492467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8324919" y="6237312"/>
            <a:ext cx="832452" cy="628229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415820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4990654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5823106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TextBox 102"/>
          <p:cNvSpPr txBox="1"/>
          <p:nvPr/>
        </p:nvSpPr>
        <p:spPr>
          <a:xfrm>
            <a:off x="6084168" y="6597352"/>
            <a:ext cx="30732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rtl="0"/>
            <a:r>
              <a:rPr lang="en-US" sz="1000" b="1" spc="300" dirty="0">
                <a:solidFill>
                  <a:srgbClr val="B5A041"/>
                </a:solidFill>
                <a:latin typeface="Agency FB" pitchFamily="34" charset="0"/>
              </a:rPr>
              <a:t>comet-me/2020 presentation / </a:t>
            </a:r>
            <a:fld id="{76CCE931-70C5-48C8-9D83-471499F8D4F6}" type="slidenum">
              <a:rPr lang="en-US" sz="1000" b="1" spc="300" smtClean="0">
                <a:solidFill>
                  <a:srgbClr val="B5A041"/>
                </a:solidFill>
                <a:latin typeface="Agency FB" pitchFamily="34" charset="0"/>
              </a:rPr>
              <a:t>2</a:t>
            </a:fld>
            <a:endParaRPr lang="he-IL" sz="1000" b="1" spc="300" dirty="0">
              <a:solidFill>
                <a:srgbClr val="B5A041"/>
              </a:solidFill>
              <a:latin typeface="Agency FB" pitchFamily="34" charset="0"/>
            </a:endParaRPr>
          </a:p>
        </p:txBody>
      </p:sp>
      <p:cxnSp>
        <p:nvCxnSpPr>
          <p:cNvPr id="100" name="מחבר ישר 99"/>
          <p:cNvCxnSpPr/>
          <p:nvPr/>
        </p:nvCxnSpPr>
        <p:spPr>
          <a:xfrm>
            <a:off x="0" y="6825902"/>
            <a:ext cx="9144000" cy="0"/>
          </a:xfrm>
          <a:prstGeom prst="line">
            <a:avLst/>
          </a:prstGeom>
          <a:ln>
            <a:solidFill>
              <a:srgbClr val="B5A0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לבן 3"/>
          <p:cNvSpPr/>
          <p:nvPr/>
        </p:nvSpPr>
        <p:spPr>
          <a:xfrm>
            <a:off x="0" y="2"/>
            <a:ext cx="827584" cy="297744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4"/>
          <p:cNvSpPr/>
          <p:nvPr/>
        </p:nvSpPr>
        <p:spPr>
          <a:xfrm>
            <a:off x="832454" y="2"/>
            <a:ext cx="832452" cy="297744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5"/>
          <p:cNvSpPr/>
          <p:nvPr/>
        </p:nvSpPr>
        <p:spPr>
          <a:xfrm>
            <a:off x="1664906" y="2"/>
            <a:ext cx="832452" cy="297744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6"/>
          <p:cNvSpPr/>
          <p:nvPr/>
        </p:nvSpPr>
        <p:spPr>
          <a:xfrm>
            <a:off x="2497358" y="2"/>
            <a:ext cx="562474" cy="297744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13792" y="120793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Comet-ME is an Israeli-Palestinian organization providing basic energy and clean water services to off-grid communities using environmentally and socially sustainable methods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8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1669363" y="6237312"/>
            <a:ext cx="832452" cy="628228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83245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2501815" y="6237312"/>
            <a:ext cx="832452" cy="628228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329810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660015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492467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8324919" y="6237312"/>
            <a:ext cx="832452" cy="628229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415820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4990654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5823106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TextBox 102"/>
          <p:cNvSpPr txBox="1"/>
          <p:nvPr/>
        </p:nvSpPr>
        <p:spPr>
          <a:xfrm>
            <a:off x="6300192" y="6604020"/>
            <a:ext cx="28571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rtl="0"/>
            <a:r>
              <a:rPr lang="en-US" sz="1000" b="1" spc="300" dirty="0">
                <a:solidFill>
                  <a:srgbClr val="B5A041"/>
                </a:solidFill>
                <a:latin typeface="Agency FB" pitchFamily="34" charset="0"/>
              </a:rPr>
              <a:t>comet-me/2020 presentation / </a:t>
            </a:r>
            <a:fld id="{76CCE931-70C5-48C8-9D83-471499F8D4F6}" type="slidenum">
              <a:rPr lang="en-US" sz="1000" b="1" spc="300" smtClean="0">
                <a:solidFill>
                  <a:srgbClr val="B5A041"/>
                </a:solidFill>
                <a:latin typeface="Agency FB" pitchFamily="34" charset="0"/>
              </a:rPr>
              <a:t>3</a:t>
            </a:fld>
            <a:endParaRPr lang="he-IL" sz="1000" b="1" spc="300" dirty="0">
              <a:solidFill>
                <a:srgbClr val="B5A041"/>
              </a:solidFill>
              <a:latin typeface="Agency FB" pitchFamily="34" charset="0"/>
            </a:endParaRPr>
          </a:p>
        </p:txBody>
      </p:sp>
      <p:cxnSp>
        <p:nvCxnSpPr>
          <p:cNvPr id="100" name="מחבר ישר 99"/>
          <p:cNvCxnSpPr/>
          <p:nvPr/>
        </p:nvCxnSpPr>
        <p:spPr>
          <a:xfrm>
            <a:off x="0" y="6825902"/>
            <a:ext cx="9144000" cy="0"/>
          </a:xfrm>
          <a:prstGeom prst="line">
            <a:avLst/>
          </a:prstGeom>
          <a:ln>
            <a:solidFill>
              <a:srgbClr val="B5A0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לבן 3"/>
          <p:cNvSpPr/>
          <p:nvPr/>
        </p:nvSpPr>
        <p:spPr>
          <a:xfrm>
            <a:off x="0" y="2"/>
            <a:ext cx="827584" cy="297744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4"/>
          <p:cNvSpPr/>
          <p:nvPr/>
        </p:nvSpPr>
        <p:spPr>
          <a:xfrm>
            <a:off x="832454" y="2"/>
            <a:ext cx="832452" cy="297744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5"/>
          <p:cNvSpPr/>
          <p:nvPr/>
        </p:nvSpPr>
        <p:spPr>
          <a:xfrm>
            <a:off x="1664906" y="2"/>
            <a:ext cx="832452" cy="297744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6"/>
          <p:cNvSpPr/>
          <p:nvPr/>
        </p:nvSpPr>
        <p:spPr>
          <a:xfrm>
            <a:off x="2497358" y="2"/>
            <a:ext cx="562474" cy="297744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846084"/>
              </p:ext>
            </p:extLst>
          </p:nvPr>
        </p:nvGraphicFramePr>
        <p:xfrm>
          <a:off x="3131840" y="44624"/>
          <a:ext cx="4727378" cy="6559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67191" imgH="8420038" progId="AcroExch.Document.7">
                  <p:embed/>
                </p:oleObj>
              </mc:Choice>
              <mc:Fallback>
                <p:oleObj name="Acrobat Document" r:id="rId2" imgW="6067191" imgH="842003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31840" y="44624"/>
                        <a:ext cx="4727378" cy="6559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9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1669363" y="6237312"/>
            <a:ext cx="832452" cy="628228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83245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2501815" y="6237312"/>
            <a:ext cx="832452" cy="628228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329810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660015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492467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8324919" y="6237312"/>
            <a:ext cx="832452" cy="628229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415820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4990654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5823106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TextBox 102"/>
          <p:cNvSpPr txBox="1"/>
          <p:nvPr/>
        </p:nvSpPr>
        <p:spPr>
          <a:xfrm>
            <a:off x="6300192" y="6583362"/>
            <a:ext cx="28571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rtl="0"/>
            <a:r>
              <a:rPr lang="en-US" sz="1000" b="1" spc="300" dirty="0">
                <a:solidFill>
                  <a:srgbClr val="B5A041"/>
                </a:solidFill>
                <a:latin typeface="Agency FB" pitchFamily="34" charset="0"/>
              </a:rPr>
              <a:t>comet-me/2020 presentation / </a:t>
            </a:r>
            <a:fld id="{76CCE931-70C5-48C8-9D83-471499F8D4F6}" type="slidenum">
              <a:rPr lang="en-US" sz="1000" b="1" spc="300" smtClean="0">
                <a:solidFill>
                  <a:srgbClr val="B5A041"/>
                </a:solidFill>
                <a:latin typeface="Agency FB" pitchFamily="34" charset="0"/>
              </a:rPr>
              <a:t>4</a:t>
            </a:fld>
            <a:endParaRPr lang="he-IL" sz="1000" b="1" spc="300" dirty="0">
              <a:solidFill>
                <a:srgbClr val="B5A041"/>
              </a:solidFill>
              <a:latin typeface="Agency FB" pitchFamily="34" charset="0"/>
            </a:endParaRPr>
          </a:p>
        </p:txBody>
      </p:sp>
      <p:cxnSp>
        <p:nvCxnSpPr>
          <p:cNvPr id="100" name="מחבר ישר 99"/>
          <p:cNvCxnSpPr/>
          <p:nvPr/>
        </p:nvCxnSpPr>
        <p:spPr>
          <a:xfrm>
            <a:off x="0" y="6825902"/>
            <a:ext cx="9144000" cy="0"/>
          </a:xfrm>
          <a:prstGeom prst="line">
            <a:avLst/>
          </a:prstGeom>
          <a:ln>
            <a:solidFill>
              <a:srgbClr val="B5A0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4134" y="595490"/>
            <a:ext cx="9630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>
                <a:solidFill>
                  <a:schemeClr val="bg1"/>
                </a:solidFill>
                <a:latin typeface="Agency FB" pitchFamily="34" charset="0"/>
              </a:rPr>
              <a:t>Who</a:t>
            </a:r>
            <a:endParaRPr lang="he-IL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813596" y="5155436"/>
            <a:ext cx="1814188" cy="36145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3"/>
          <p:cNvSpPr/>
          <p:nvPr/>
        </p:nvSpPr>
        <p:spPr>
          <a:xfrm>
            <a:off x="0" y="2"/>
            <a:ext cx="827584" cy="297744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4"/>
          <p:cNvSpPr/>
          <p:nvPr/>
        </p:nvSpPr>
        <p:spPr>
          <a:xfrm>
            <a:off x="832454" y="2"/>
            <a:ext cx="832452" cy="297744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5"/>
          <p:cNvSpPr/>
          <p:nvPr/>
        </p:nvSpPr>
        <p:spPr>
          <a:xfrm>
            <a:off x="1664906" y="2"/>
            <a:ext cx="832452" cy="297744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6"/>
          <p:cNvSpPr/>
          <p:nvPr/>
        </p:nvSpPr>
        <p:spPr>
          <a:xfrm>
            <a:off x="2497358" y="2"/>
            <a:ext cx="562474" cy="297744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Where we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41822"/>
            <a:ext cx="5976664" cy="4840934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/>
              <a:t>Area C of the West Bank</a:t>
            </a:r>
          </a:p>
          <a:p>
            <a:pPr algn="l" rtl="0"/>
            <a:r>
              <a:rPr lang="en-US" dirty="0"/>
              <a:t>Harsh natural and political climate</a:t>
            </a:r>
          </a:p>
          <a:p>
            <a:pPr lvl="1" algn="l" rtl="0"/>
            <a:r>
              <a:rPr lang="en-US" dirty="0"/>
              <a:t>Edge of the desert</a:t>
            </a:r>
          </a:p>
          <a:p>
            <a:pPr lvl="1" algn="l" rtl="0"/>
            <a:r>
              <a:rPr lang="en-US" dirty="0"/>
              <a:t>Political marginalization</a:t>
            </a:r>
          </a:p>
          <a:p>
            <a:pPr algn="l" rtl="0"/>
            <a:r>
              <a:rPr lang="en-US" dirty="0"/>
              <a:t>Man-made de-development</a:t>
            </a:r>
          </a:p>
          <a:p>
            <a:pPr lvl="1" algn="l" rtl="0"/>
            <a:r>
              <a:rPr lang="en-US" dirty="0"/>
              <a:t>Clear and ongoing attempt by the Israeli authorities to move civilian population</a:t>
            </a:r>
          </a:p>
          <a:p>
            <a:pPr lvl="1" algn="l" rtl="0"/>
            <a:r>
              <a:rPr lang="en-US" dirty="0"/>
              <a:t>Pervasive violence by both the military and authorities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03" y="1241821"/>
            <a:ext cx="3198101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1669363" y="6237312"/>
            <a:ext cx="832452" cy="628228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83245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2501815" y="6237312"/>
            <a:ext cx="832452" cy="628228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329810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660015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492467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8324919" y="6237312"/>
            <a:ext cx="832452" cy="628229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415820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4990654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5823106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TextBox 102"/>
          <p:cNvSpPr txBox="1"/>
          <p:nvPr/>
        </p:nvSpPr>
        <p:spPr>
          <a:xfrm>
            <a:off x="6300192" y="6583362"/>
            <a:ext cx="28571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rtl="0"/>
            <a:r>
              <a:rPr lang="en-US" sz="1000" b="1" spc="300" dirty="0">
                <a:solidFill>
                  <a:srgbClr val="B5A041"/>
                </a:solidFill>
                <a:latin typeface="Agency FB" pitchFamily="34" charset="0"/>
              </a:rPr>
              <a:t>comet-me/2020 presentation / </a:t>
            </a:r>
            <a:fld id="{76CCE931-70C5-48C8-9D83-471499F8D4F6}" type="slidenum">
              <a:rPr lang="en-US" sz="1000" b="1" spc="300" smtClean="0">
                <a:solidFill>
                  <a:srgbClr val="B5A041"/>
                </a:solidFill>
                <a:latin typeface="Agency FB" pitchFamily="34" charset="0"/>
              </a:rPr>
              <a:t>5</a:t>
            </a:fld>
            <a:endParaRPr lang="he-IL" sz="1000" b="1" spc="300" dirty="0">
              <a:solidFill>
                <a:srgbClr val="B5A041"/>
              </a:solidFill>
              <a:latin typeface="Agency FB" pitchFamily="34" charset="0"/>
            </a:endParaRPr>
          </a:p>
        </p:txBody>
      </p:sp>
      <p:cxnSp>
        <p:nvCxnSpPr>
          <p:cNvPr id="100" name="מחבר ישר 99"/>
          <p:cNvCxnSpPr/>
          <p:nvPr/>
        </p:nvCxnSpPr>
        <p:spPr>
          <a:xfrm>
            <a:off x="0" y="6825902"/>
            <a:ext cx="9144000" cy="0"/>
          </a:xfrm>
          <a:prstGeom prst="line">
            <a:avLst/>
          </a:prstGeom>
          <a:ln>
            <a:solidFill>
              <a:srgbClr val="B5A0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4134" y="595490"/>
            <a:ext cx="9630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>
                <a:solidFill>
                  <a:schemeClr val="bg1"/>
                </a:solidFill>
                <a:latin typeface="Agency FB" pitchFamily="34" charset="0"/>
              </a:rPr>
              <a:t>Who</a:t>
            </a:r>
            <a:endParaRPr lang="he-IL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813596" y="5155436"/>
            <a:ext cx="1814188" cy="36145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3"/>
          <p:cNvSpPr/>
          <p:nvPr/>
        </p:nvSpPr>
        <p:spPr>
          <a:xfrm>
            <a:off x="0" y="2"/>
            <a:ext cx="827584" cy="297744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4"/>
          <p:cNvSpPr/>
          <p:nvPr/>
        </p:nvSpPr>
        <p:spPr>
          <a:xfrm>
            <a:off x="832454" y="2"/>
            <a:ext cx="832452" cy="297744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5"/>
          <p:cNvSpPr/>
          <p:nvPr/>
        </p:nvSpPr>
        <p:spPr>
          <a:xfrm>
            <a:off x="1664906" y="2"/>
            <a:ext cx="832452" cy="297744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6"/>
          <p:cNvSpPr/>
          <p:nvPr/>
        </p:nvSpPr>
        <p:spPr>
          <a:xfrm>
            <a:off x="2497358" y="2"/>
            <a:ext cx="562474" cy="297744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What we do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92" y="1484784"/>
            <a:ext cx="7974632" cy="459797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Since 2009: Installation of renewable energy systems (wind and solar): 70 communities / 8000 people</a:t>
            </a:r>
          </a:p>
          <a:p>
            <a:pPr algn="l" rtl="0"/>
            <a:r>
              <a:rPr lang="en-US" dirty="0"/>
              <a:t>Since 2013: Clean water services</a:t>
            </a:r>
          </a:p>
          <a:p>
            <a:pPr algn="l" rtl="0"/>
            <a:r>
              <a:rPr lang="en-US" dirty="0"/>
              <a:t>Capacity building</a:t>
            </a:r>
          </a:p>
          <a:p>
            <a:pPr algn="l" rtl="0"/>
            <a:r>
              <a:rPr lang="en-US" dirty="0"/>
              <a:t>Long term stewardship of the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7478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1669363" y="6237312"/>
            <a:ext cx="832452" cy="628228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83245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2501815" y="6237312"/>
            <a:ext cx="832452" cy="628228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329810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660015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492467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8324919" y="6237312"/>
            <a:ext cx="832452" cy="628229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415820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4990654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5823106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TextBox 102"/>
          <p:cNvSpPr txBox="1"/>
          <p:nvPr/>
        </p:nvSpPr>
        <p:spPr>
          <a:xfrm>
            <a:off x="6228184" y="6583362"/>
            <a:ext cx="29291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rtl="0"/>
            <a:r>
              <a:rPr lang="en-US" sz="1000" b="1" spc="300" dirty="0">
                <a:solidFill>
                  <a:srgbClr val="B5A041"/>
                </a:solidFill>
                <a:latin typeface="Agency FB" pitchFamily="34" charset="0"/>
              </a:rPr>
              <a:t>comet-me/2020 presentation / </a:t>
            </a:r>
            <a:fld id="{76CCE931-70C5-48C8-9D83-471499F8D4F6}" type="slidenum">
              <a:rPr lang="en-US" sz="1000" b="1" spc="300" smtClean="0">
                <a:solidFill>
                  <a:srgbClr val="B5A041"/>
                </a:solidFill>
                <a:latin typeface="Agency FB" pitchFamily="34" charset="0"/>
              </a:rPr>
              <a:t>6</a:t>
            </a:fld>
            <a:endParaRPr lang="he-IL" sz="1000" b="1" spc="300" dirty="0">
              <a:solidFill>
                <a:srgbClr val="B5A041"/>
              </a:solidFill>
              <a:latin typeface="Agency FB" pitchFamily="34" charset="0"/>
            </a:endParaRPr>
          </a:p>
        </p:txBody>
      </p:sp>
      <p:cxnSp>
        <p:nvCxnSpPr>
          <p:cNvPr id="100" name="מחבר ישר 99"/>
          <p:cNvCxnSpPr/>
          <p:nvPr/>
        </p:nvCxnSpPr>
        <p:spPr>
          <a:xfrm>
            <a:off x="0" y="6825902"/>
            <a:ext cx="9144000" cy="0"/>
          </a:xfrm>
          <a:prstGeom prst="line">
            <a:avLst/>
          </a:prstGeom>
          <a:ln>
            <a:solidFill>
              <a:srgbClr val="B5A0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4134" y="595490"/>
            <a:ext cx="9630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>
                <a:solidFill>
                  <a:schemeClr val="bg1"/>
                </a:solidFill>
                <a:latin typeface="Agency FB" pitchFamily="34" charset="0"/>
              </a:rPr>
              <a:t>Who</a:t>
            </a:r>
            <a:endParaRPr lang="he-IL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813596" y="5155436"/>
            <a:ext cx="1814188" cy="36145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3"/>
          <p:cNvSpPr/>
          <p:nvPr/>
        </p:nvSpPr>
        <p:spPr>
          <a:xfrm>
            <a:off x="0" y="2"/>
            <a:ext cx="827584" cy="297744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4"/>
          <p:cNvSpPr/>
          <p:nvPr/>
        </p:nvSpPr>
        <p:spPr>
          <a:xfrm>
            <a:off x="832454" y="2"/>
            <a:ext cx="832452" cy="297744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5"/>
          <p:cNvSpPr/>
          <p:nvPr/>
        </p:nvSpPr>
        <p:spPr>
          <a:xfrm>
            <a:off x="1664906" y="2"/>
            <a:ext cx="832452" cy="297744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6"/>
          <p:cNvSpPr/>
          <p:nvPr/>
        </p:nvSpPr>
        <p:spPr>
          <a:xfrm>
            <a:off x="2497358" y="2"/>
            <a:ext cx="562474" cy="297744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Electricity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92" y="1484784"/>
            <a:ext cx="7974632" cy="459797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Basic Energy Services – 2.5 kWh/Day/Family</a:t>
            </a:r>
          </a:p>
          <a:p>
            <a:pPr lvl="1" algn="l" rtl="0"/>
            <a:r>
              <a:rPr lang="en-US" dirty="0"/>
              <a:t>Illumination</a:t>
            </a:r>
          </a:p>
          <a:p>
            <a:pPr lvl="1" algn="l" rtl="0"/>
            <a:r>
              <a:rPr lang="en-US" dirty="0"/>
              <a:t>Communication</a:t>
            </a:r>
          </a:p>
          <a:p>
            <a:pPr lvl="1" algn="l" rtl="0"/>
            <a:r>
              <a:rPr lang="en-US" dirty="0"/>
              <a:t>Refrigeration</a:t>
            </a:r>
          </a:p>
          <a:p>
            <a:pPr lvl="1" algn="l" rtl="0"/>
            <a:r>
              <a:rPr lang="en-US" dirty="0"/>
              <a:t>Butter churning</a:t>
            </a:r>
          </a:p>
          <a:p>
            <a:pPr lvl="1" algn="l" rtl="0"/>
            <a:r>
              <a:rPr lang="en-US" dirty="0"/>
              <a:t>Laundry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1669363" y="6237312"/>
            <a:ext cx="832452" cy="628228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83245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2501815" y="6237312"/>
            <a:ext cx="832452" cy="628228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329810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660015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492467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8324919" y="6237312"/>
            <a:ext cx="832452" cy="628229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4158202" y="6237312"/>
            <a:ext cx="832452" cy="628228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4990654" y="6237312"/>
            <a:ext cx="832452" cy="628228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5823106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0" y="6237312"/>
            <a:ext cx="832452" cy="628228"/>
          </a:xfrm>
          <a:prstGeom prst="rect">
            <a:avLst/>
          </a:prstGeom>
          <a:solidFill>
            <a:srgbClr val="5796D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TextBox 102"/>
          <p:cNvSpPr txBox="1"/>
          <p:nvPr/>
        </p:nvSpPr>
        <p:spPr>
          <a:xfrm>
            <a:off x="6300192" y="6583362"/>
            <a:ext cx="28571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rtl="0"/>
            <a:r>
              <a:rPr lang="en-US" sz="1000" b="1" spc="300" dirty="0">
                <a:solidFill>
                  <a:srgbClr val="B5A041"/>
                </a:solidFill>
                <a:latin typeface="Agency FB" pitchFamily="34" charset="0"/>
              </a:rPr>
              <a:t>comet-me/2020 presentation / 6</a:t>
            </a:r>
            <a:endParaRPr lang="he-IL" sz="1000" b="1" spc="300" dirty="0">
              <a:solidFill>
                <a:srgbClr val="B5A041"/>
              </a:solidFill>
              <a:latin typeface="Agency FB" pitchFamily="34" charset="0"/>
            </a:endParaRPr>
          </a:p>
        </p:txBody>
      </p:sp>
      <p:cxnSp>
        <p:nvCxnSpPr>
          <p:cNvPr id="100" name="מחבר ישר 99"/>
          <p:cNvCxnSpPr/>
          <p:nvPr/>
        </p:nvCxnSpPr>
        <p:spPr>
          <a:xfrm>
            <a:off x="0" y="6825902"/>
            <a:ext cx="9144000" cy="0"/>
          </a:xfrm>
          <a:prstGeom prst="line">
            <a:avLst/>
          </a:prstGeom>
          <a:ln>
            <a:solidFill>
              <a:srgbClr val="B5A0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4134" y="595490"/>
            <a:ext cx="9630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>
                <a:solidFill>
                  <a:schemeClr val="bg1"/>
                </a:solidFill>
                <a:latin typeface="Agency FB" pitchFamily="34" charset="0"/>
              </a:rPr>
              <a:t>Who</a:t>
            </a:r>
            <a:endParaRPr lang="he-IL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813596" y="5155436"/>
            <a:ext cx="1814188" cy="36145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3"/>
          <p:cNvSpPr/>
          <p:nvPr/>
        </p:nvSpPr>
        <p:spPr>
          <a:xfrm>
            <a:off x="0" y="2"/>
            <a:ext cx="827584" cy="297744"/>
          </a:xfrm>
          <a:prstGeom prst="rect">
            <a:avLst/>
          </a:prstGeom>
          <a:solidFill>
            <a:srgbClr val="5796D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4"/>
          <p:cNvSpPr/>
          <p:nvPr/>
        </p:nvSpPr>
        <p:spPr>
          <a:xfrm>
            <a:off x="832454" y="2"/>
            <a:ext cx="832452" cy="297744"/>
          </a:xfrm>
          <a:prstGeom prst="rect">
            <a:avLst/>
          </a:prstGeom>
          <a:solidFill>
            <a:srgbClr val="5796D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5"/>
          <p:cNvSpPr/>
          <p:nvPr/>
        </p:nvSpPr>
        <p:spPr>
          <a:xfrm>
            <a:off x="1664906" y="2"/>
            <a:ext cx="832452" cy="297744"/>
          </a:xfrm>
          <a:prstGeom prst="rect">
            <a:avLst/>
          </a:prstGeom>
          <a:solidFill>
            <a:srgbClr val="5796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6"/>
          <p:cNvSpPr/>
          <p:nvPr/>
        </p:nvSpPr>
        <p:spPr>
          <a:xfrm>
            <a:off x="2497358" y="2"/>
            <a:ext cx="562474" cy="297744"/>
          </a:xfrm>
          <a:prstGeom prst="rect">
            <a:avLst/>
          </a:prstGeom>
          <a:solidFill>
            <a:srgbClr val="5796D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How we do it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92" y="1474624"/>
            <a:ext cx="8190656" cy="459797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Comet-ME is a hybrid between a grassroots political organization and a small, vertically integrated electric utility.</a:t>
            </a:r>
          </a:p>
          <a:p>
            <a:pPr algn="l" rtl="0"/>
            <a:r>
              <a:rPr lang="en-US" sz="2800" dirty="0"/>
              <a:t>Service provision – a long term approach where the installation of the system is “only” a key component, not the entire project.</a:t>
            </a:r>
          </a:p>
          <a:p>
            <a:pPr algn="l" rtl="0"/>
            <a:r>
              <a:rPr lang="en-US" sz="2800" dirty="0"/>
              <a:t>Users pay for the service – builds a sense of ownership and rationalizes the use of energy</a:t>
            </a:r>
          </a:p>
          <a:p>
            <a:pPr algn="l" rtl="0"/>
            <a:r>
              <a:rPr lang="en-US" sz="2800" dirty="0"/>
              <a:t>A marathon, not a sprint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0F7C90-8D34-4CE7-B331-A08831A0E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44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05655"/>
      </p:ext>
    </p:extLst>
  </p:cSld>
  <p:clrMapOvr>
    <a:masterClrMapping/>
  </p:clrMapOvr>
</p:sld>
</file>

<file path=ppt/theme/theme1.xml><?xml version="1.0" encoding="utf-8"?>
<a:theme xmlns:a="http://schemas.openxmlformats.org/drawingml/2006/main" name="CometME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CometME2013</Template>
  <TotalTime>3387</TotalTime>
  <Words>297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Agency FB</vt:lpstr>
      <vt:lpstr>Arial</vt:lpstr>
      <vt:lpstr>Calibri</vt:lpstr>
      <vt:lpstr>CometME2013</vt:lpstr>
      <vt:lpstr>Acrobat Document</vt:lpstr>
      <vt:lpstr>PowerPoint Presentation</vt:lpstr>
      <vt:lpstr>Comet-ME is an Israeli-Palestinian organization providing basic energy and clean water services to off-grid communities using environmentally and socially sustainable methods</vt:lpstr>
      <vt:lpstr>PowerPoint Presentation</vt:lpstr>
      <vt:lpstr>Where we work</vt:lpstr>
      <vt:lpstr>What we do</vt:lpstr>
      <vt:lpstr>Electricity</vt:lpstr>
      <vt:lpstr>How we do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words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yair</dc:creator>
  <cp:lastModifiedBy>David</cp:lastModifiedBy>
  <cp:revision>53</cp:revision>
  <dcterms:created xsi:type="dcterms:W3CDTF">2013-01-30T11:42:49Z</dcterms:created>
  <dcterms:modified xsi:type="dcterms:W3CDTF">2021-01-07T15:41:41Z</dcterms:modified>
</cp:coreProperties>
</file>